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58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2030-2F25-4CDC-A633-896DA0A39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B72632-F312-4CCA-A4F3-984D0FE89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0192F-6C69-4C61-84E0-B1C64ACB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CAB0C-D2A4-4B8A-83B9-4C2785390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BD439-9943-45B9-B79A-ABA6086D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59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3DC7-8595-4D68-8A0B-92CD7631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60BDC-B673-4882-A6D3-36D8FADA6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2C67E-10AA-4E6C-85FC-0668FF4A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EDBA3-DF5E-4B8C-86FD-70AB791B6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559BA-3174-486F-B71E-A514200A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30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74925-2955-4B31-BF73-4CFD26B3A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267A7-2896-4E4F-B668-AA6A1AE65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24600-306B-4EED-A536-F8570F3E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8A48-8E44-4E3F-8BCB-6F62BEB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C88C1-0216-4804-8A3F-D5C54C0B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02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98CB-FCE0-4EB9-B603-F2E112B5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4846B-8C4E-4978-A366-01E2B6396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048C-BA02-44E0-B925-D40CBDED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8F585-DA04-4C1C-BB3D-73FB0446C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B1FAF-6082-4240-8CA1-420043DB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E48A-DE6A-42DC-932E-CE925529C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F0092-50D8-4D86-A0FA-AE846F1D4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C0D35-C565-42F6-8DE7-E9D0FB9C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A5E72-524D-4F4D-A81E-5D20D057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53EB8-8B9C-4D0C-8A10-B3082423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7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B268-19DE-4718-811C-9764F965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EE22-5FFA-48DC-BCDD-59CC00048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1ACAD-7F22-441C-B8D7-5D85FF8AD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437AD-87F6-4C9F-B6EC-63D044ED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39312-F13D-4CD8-81FB-5AB4D349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CC996-A2BE-480D-B3B0-D59F3C10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54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1597-92AF-43DA-91B9-9F98F81E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5E02A-7477-44A3-8640-6A4B71B05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0D3E1-B26C-47CF-94D5-160744692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FE654-AAE5-427F-A26F-71621DB8C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A59A3-0263-4D47-B57B-24A74396B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6201A-D824-481B-89E3-846A742F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B31FB6-3757-42CA-BF8B-0869C9ABD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87142-94BD-4294-A92C-7D2CD73C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1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EFC9-BE27-4254-A840-10E6F72A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FD2A3-BECD-4E7A-96F2-A4C8B097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1DA67-DB9E-4427-BA1B-7E000E0DB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4AF16-949F-4B7E-934B-71C98B60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67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5D6DA-1BA4-4900-91A6-9463F70E2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5EC6-C6B3-47FB-B84F-D106DF6C4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E6D1D-5F22-4896-AB6D-7E775E105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11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D757-CD20-480A-B8F3-10DCF814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66CE-C0AC-40E3-8C83-BD1799EFA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EDC36-7B8B-4BF4-9261-2BD08BF92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2B5A4-2D28-4BFC-88F5-8FB452C0C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5CB25-F292-473A-9B71-8269B875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A36CD-476A-449F-86E1-A2DDF3FC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54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A4E1-1B00-4CA9-98EA-F424CABB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B61BE-529D-45D1-A0BE-A138746F1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608B3-2073-4F59-AB71-447E2C264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B82DA-E83A-4D13-B0E0-D809267D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0A6AD-DD31-4DE6-A3B6-1F37FE8D7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006E2-CDFA-4980-B807-21CDB494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43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C0D12D-4CDB-44A3-9CE3-C40BDDAF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10CF2-EA63-4062-A90B-7358F2264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6D8B-8617-4626-866A-1F7347B8B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30D8D-641A-467E-B499-2337856E4139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FF79D-5B61-4254-8A11-F2BC0CA1E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A5A15-CA0C-4BEB-B3D4-BE72390FF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F784C-24A7-457C-AB81-34FE918AE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2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c.com/collateral/analyst-reports/idc-digital-universe-united-states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uora.com/What-are-other-fields-or-%E2%80%9Cbranches%E2%80%9D-of-AI-outside-of-but-that-are-just-as-interesting-and-powerful-as-machine-learning" TargetMode="External"/><Relationship Id="rId4" Type="http://schemas.openxmlformats.org/officeDocument/2006/relationships/hyperlink" Target="https://www.codesofinterest.com/2016/11/difference-artificial-intelligence-machine-learning-deep-learning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llstrat.com/2017/10/27/applications-of-ai-ml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endavies.com/ai-wont-absolve-yo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isajournal.springeropen.com/articles/10.1186/s13174-018-0087-2" TargetMode="External"/><Relationship Id="rId4" Type="http://schemas.openxmlformats.org/officeDocument/2006/relationships/hyperlink" Target="https://www.bdti.com/InsideDSP/2016/11/17/WaveComput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endavies.com/ai-wont-absolve-yo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8D72A6-B131-4F58-8E2F-21CEC880F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78" y="3429000"/>
            <a:ext cx="92216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4427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08854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13281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617708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022135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426562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830989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235416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ES" sz="3200" i="1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Machine </a:t>
            </a:r>
            <a:r>
              <a:rPr lang="es-ES" altLang="es-ES" sz="3200" i="1" dirty="0" err="1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Learning</a:t>
            </a:r>
            <a:r>
              <a:rPr lang="es-ES" altLang="es-ES" sz="3200" i="1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Data </a:t>
            </a:r>
            <a:r>
              <a:rPr lang="es-ES" altLang="es-ES" sz="3200" i="1" dirty="0" err="1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Mining</a:t>
            </a:r>
            <a:r>
              <a:rPr lang="es-ES" altLang="es-ES" sz="3200" i="1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s-ES" altLang="es-ES" sz="32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 </a:t>
            </a:r>
            <a:r>
              <a:rPr lang="es-ES" altLang="es-ES" sz="3200" i="1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Deep </a:t>
            </a:r>
            <a:r>
              <a:rPr lang="es-ES" altLang="es-ES" sz="3200" i="1" dirty="0" err="1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Learning</a:t>
            </a:r>
            <a:endParaRPr lang="es-ES" altLang="es-ES" sz="3200" i="1" dirty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63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6EAFE-B8B5-4423-A6C7-6B7F1575F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856" y="222956"/>
            <a:ext cx="92216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4427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08854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13281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617708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022135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426562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830989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235416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ES" sz="32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Cada vez más necesario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AA75F-1D7A-420B-A9C0-479D469ABD85}"/>
              </a:ext>
            </a:extLst>
          </p:cNvPr>
          <p:cNvPicPr/>
          <p:nvPr/>
        </p:nvPicPr>
        <p:blipFill rotWithShape="1">
          <a:blip r:embed="rId2"/>
          <a:srcRect b="5516"/>
          <a:stretch/>
        </p:blipFill>
        <p:spPr bwMode="auto">
          <a:xfrm>
            <a:off x="3225464" y="1296412"/>
            <a:ext cx="5741071" cy="3706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C2F8BB-37E9-41D7-A365-BDCBCBF33B73}"/>
              </a:ext>
            </a:extLst>
          </p:cNvPr>
          <p:cNvSpPr/>
          <p:nvPr/>
        </p:nvSpPr>
        <p:spPr>
          <a:xfrm>
            <a:off x="3225464" y="523842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ES" sz="1400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https://www.emc.com/collateral/analyst-reports/idc-digital-universe-united-states.pdf</a:t>
            </a:r>
            <a:endParaRPr lang="en-GB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EC0CE3-A5F4-41E9-A4AB-E7B354D0B0A7}"/>
              </a:ext>
            </a:extLst>
          </p:cNvPr>
          <p:cNvSpPr/>
          <p:nvPr/>
        </p:nvSpPr>
        <p:spPr>
          <a:xfrm>
            <a:off x="3225464" y="5078142"/>
            <a:ext cx="3685624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600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Fuente: International Data </a:t>
            </a:r>
            <a:r>
              <a:rPr lang="es-ES" sz="1600" i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GB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81BF6A-3F55-489E-B44B-9FFE7DD50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856" y="222956"/>
            <a:ext cx="92216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4427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08854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13281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617708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022135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426562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830989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235416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ES" sz="32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¿Qué son?</a:t>
            </a:r>
          </a:p>
        </p:txBody>
      </p:sp>
      <p:pic>
        <p:nvPicPr>
          <p:cNvPr id="5" name="Picture 4" descr="Image result for machine learning deep learning">
            <a:extLst>
              <a:ext uri="{FF2B5EF4-FFF2-40B4-BE49-F238E27FC236}">
                <a16:creationId xmlns:a16="http://schemas.microsoft.com/office/drawing/2014/main" id="{7970CD2B-32FF-4FC0-B054-A7176E4BC6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74" y="1586086"/>
            <a:ext cx="3792008" cy="353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qph.fs.quoracdn.net/main-qimg-62080d1cc8e4fe75c3c1480380cffb87">
            <a:extLst>
              <a:ext uri="{FF2B5EF4-FFF2-40B4-BE49-F238E27FC236}">
                <a16:creationId xmlns:a16="http://schemas.microsoft.com/office/drawing/2014/main" id="{7AB6608D-F92E-4DAC-BBC3-593FBC4DE07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173" y="1586086"/>
            <a:ext cx="5415316" cy="34487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BC96FF-5864-4476-9C59-0C2E8BAB236D}"/>
              </a:ext>
            </a:extLst>
          </p:cNvPr>
          <p:cNvSpPr/>
          <p:nvPr/>
        </p:nvSpPr>
        <p:spPr>
          <a:xfrm>
            <a:off x="496711" y="5349616"/>
            <a:ext cx="46058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aseline="30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Fuente: </a:t>
            </a:r>
            <a:r>
              <a:rPr lang="es-ES" u="sng" baseline="300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https://www.codesofinterest.com/2016/11/difference-artificial-intelligence-machine-learning-deep-learning.html</a:t>
            </a:r>
            <a:r>
              <a:rPr lang="es-ES" baseline="30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B78798-D9B1-43CC-934C-0CAE15161B76}"/>
              </a:ext>
            </a:extLst>
          </p:cNvPr>
          <p:cNvSpPr/>
          <p:nvPr/>
        </p:nvSpPr>
        <p:spPr>
          <a:xfrm>
            <a:off x="5871897" y="5234810"/>
            <a:ext cx="4605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Fuente: </a:t>
            </a:r>
            <a:r>
              <a:rPr lang="es-ES" sz="1200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https://www.quora.com/What-are-other-fields-or-%E2%80%9Cbranches%E2%80%9D-of-AI-outside-of-but-that-are-just-as-interesting-and-powerful-as-machine-learning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4459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ai applications">
            <a:extLst>
              <a:ext uri="{FF2B5EF4-FFF2-40B4-BE49-F238E27FC236}">
                <a16:creationId xmlns:a16="http://schemas.microsoft.com/office/drawing/2014/main" id="{BB911B82-5FAE-43B7-ABCE-EDDE581C48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70" y="1432842"/>
            <a:ext cx="6418086" cy="37036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C5E85A-C7E0-482A-B764-F9D70804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856" y="222956"/>
            <a:ext cx="92216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4427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08854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13281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617708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022135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426562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830989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235416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ES" sz="32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AI vs 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7455BC-8BCE-4429-A3F1-A62AA722D994}"/>
              </a:ext>
            </a:extLst>
          </p:cNvPr>
          <p:cNvSpPr/>
          <p:nvPr/>
        </p:nvSpPr>
        <p:spPr>
          <a:xfrm>
            <a:off x="7123288" y="1263589"/>
            <a:ext cx="4583289" cy="3872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Campos de AI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Sistemas de Lógica Borrosa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Sistemas Expertos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Redes Bayesianas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Algoritmos Evolutivos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Sistemas Basados en Casos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E4593-5745-4EB9-AB8E-0595836C9D41}"/>
              </a:ext>
            </a:extLst>
          </p:cNvPr>
          <p:cNvSpPr/>
          <p:nvPr/>
        </p:nvSpPr>
        <p:spPr>
          <a:xfrm>
            <a:off x="493713" y="511522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Fuente: </a:t>
            </a:r>
            <a:r>
              <a:rPr lang="es-ES" sz="1200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http://www.cellstrat.com/2017/10/27/applications-of-ai-ml/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A6C7B4-4109-4F19-A84D-5C9EF56C6BF7}"/>
              </a:ext>
            </a:extLst>
          </p:cNvPr>
          <p:cNvSpPr/>
          <p:nvPr/>
        </p:nvSpPr>
        <p:spPr>
          <a:xfrm>
            <a:off x="7123289" y="5287166"/>
            <a:ext cx="4210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Fuente: </a:t>
            </a:r>
            <a:r>
              <a:rPr lang="es-ES" sz="1200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https://www.adendavies.com/ai-wont-absolve-you/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663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897B13-15B0-461B-88E1-0336F6F12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856" y="222956"/>
            <a:ext cx="92216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4427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08854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13281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617708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022135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426562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830989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235416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ES" sz="3200" i="1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Deep </a:t>
            </a:r>
            <a:r>
              <a:rPr lang="es-ES" altLang="es-ES" sz="3200" i="1" dirty="0" err="1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Learning</a:t>
            </a:r>
            <a:endParaRPr lang="es-ES" altLang="es-ES" sz="3200" i="1" dirty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A9E84-5862-4608-9BCE-E5E946B472B7}"/>
              </a:ext>
            </a:extLst>
          </p:cNvPr>
          <p:cNvSpPr/>
          <p:nvPr/>
        </p:nvSpPr>
        <p:spPr>
          <a:xfrm>
            <a:off x="824087" y="1707061"/>
            <a:ext cx="458328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Datos + Computación paralela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Image result for deep learning evolution">
            <a:extLst>
              <a:ext uri="{FF2B5EF4-FFF2-40B4-BE49-F238E27FC236}">
                <a16:creationId xmlns:a16="http://schemas.microsoft.com/office/drawing/2014/main" id="{29869CFD-41A9-42FD-B172-A58551D2CE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6" y="2473669"/>
            <a:ext cx="7372563" cy="32046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293113-6238-46D4-A2D7-459689B6D9E6}"/>
              </a:ext>
            </a:extLst>
          </p:cNvPr>
          <p:cNvSpPr/>
          <p:nvPr/>
        </p:nvSpPr>
        <p:spPr>
          <a:xfrm>
            <a:off x="7004753" y="1707061"/>
            <a:ext cx="458328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es tan nuevo…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mage result for deep learning evolution techniques">
            <a:extLst>
              <a:ext uri="{FF2B5EF4-FFF2-40B4-BE49-F238E27FC236}">
                <a16:creationId xmlns:a16="http://schemas.microsoft.com/office/drawing/2014/main" id="{98A8F4A3-27D3-46D2-896B-5F53D5DAC7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194" y="2251317"/>
            <a:ext cx="7637848" cy="36493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FE2256-3DBB-4386-83F3-BEADBAE93590}"/>
              </a:ext>
            </a:extLst>
          </p:cNvPr>
          <p:cNvSpPr/>
          <p:nvPr/>
        </p:nvSpPr>
        <p:spPr>
          <a:xfrm>
            <a:off x="145836" y="5597260"/>
            <a:ext cx="3804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Fuente: </a:t>
            </a:r>
            <a:r>
              <a:rPr lang="es-ES" sz="1200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https://www.bdti.com/InsideDSP/2016/11/17/WaveComputing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AF8CF8-5C77-4616-AF09-B0917BDA852C}"/>
              </a:ext>
            </a:extLst>
          </p:cNvPr>
          <p:cNvSpPr/>
          <p:nvPr/>
        </p:nvSpPr>
        <p:spPr>
          <a:xfrm>
            <a:off x="4262261" y="598838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Fuente: </a:t>
            </a:r>
            <a:r>
              <a:rPr lang="es-ES" sz="1200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https://jisajournal.springeropen.com/articles/10.1186/s13174-018-0087-2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8999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941200-85D3-46FB-A8BA-F991E7CB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856" y="222956"/>
            <a:ext cx="92216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4427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08854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13281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617708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022135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426562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830989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235416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ES" sz="32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</a:t>
            </a:r>
            <a:r>
              <a:rPr lang="es-ES" altLang="es-ES" sz="3200" dirty="0" err="1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Mining</a:t>
            </a:r>
            <a:endParaRPr lang="es-ES" altLang="es-ES" sz="3200" dirty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5" name="Picture 4" descr="Image result for ai fields">
            <a:extLst>
              <a:ext uri="{FF2B5EF4-FFF2-40B4-BE49-F238E27FC236}">
                <a16:creationId xmlns:a16="http://schemas.microsoft.com/office/drawing/2014/main" id="{F6ED1EC1-94A8-4AD1-AC26-1E192BA586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11" y="1544002"/>
            <a:ext cx="4324350" cy="356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88523D-2E85-4901-B56D-B28EA981B8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341" y="1909126"/>
            <a:ext cx="3190875" cy="28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C262CB-B080-457F-83AD-7BC962EC11CC}"/>
              </a:ext>
            </a:extLst>
          </p:cNvPr>
          <p:cNvSpPr/>
          <p:nvPr/>
        </p:nvSpPr>
        <p:spPr>
          <a:xfrm>
            <a:off x="1435628" y="5477736"/>
            <a:ext cx="4151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aseline="30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Fuente: </a:t>
            </a:r>
            <a:r>
              <a:rPr lang="es-ES" u="sng" baseline="300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https://www.adendavies.com/ai-wont-absolve-you/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85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6EAFE-B8B5-4423-A6C7-6B7F1575F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856" y="222956"/>
            <a:ext cx="92216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4427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08854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13281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617708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022135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426562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830989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235416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ES" sz="32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Aplicaciones de ML</a:t>
            </a:r>
          </a:p>
        </p:txBody>
      </p:sp>
      <p:pic>
        <p:nvPicPr>
          <p:cNvPr id="5" name="Picture 4" descr="Image result for Facebook face recognition">
            <a:extLst>
              <a:ext uri="{FF2B5EF4-FFF2-40B4-BE49-F238E27FC236}">
                <a16:creationId xmlns:a16="http://schemas.microsoft.com/office/drawing/2014/main" id="{FE12A1B4-2C8E-4286-8404-4CBCF9B519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80" y="1461835"/>
            <a:ext cx="4657725" cy="26200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C29B73-2180-4B2F-A216-EF4C5A71F8B8}"/>
              </a:ext>
            </a:extLst>
          </p:cNvPr>
          <p:cNvSpPr/>
          <p:nvPr/>
        </p:nvSpPr>
        <p:spPr>
          <a:xfrm>
            <a:off x="1186670" y="970445"/>
            <a:ext cx="3429144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Detección de personas en fotos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Image result for autocomplete text">
            <a:extLst>
              <a:ext uri="{FF2B5EF4-FFF2-40B4-BE49-F238E27FC236}">
                <a16:creationId xmlns:a16="http://schemas.microsoft.com/office/drawing/2014/main" id="{3BD5B86F-38ED-46A7-A95D-9CDC6C192BA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0"/>
          <a:stretch/>
        </p:blipFill>
        <p:spPr bwMode="auto">
          <a:xfrm>
            <a:off x="6834680" y="1724933"/>
            <a:ext cx="3218815" cy="2009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5AA46-F96A-4F59-A54E-D061337F880A}"/>
              </a:ext>
            </a:extLst>
          </p:cNvPr>
          <p:cNvSpPr/>
          <p:nvPr/>
        </p:nvSpPr>
        <p:spPr>
          <a:xfrm>
            <a:off x="7201432" y="970444"/>
            <a:ext cx="2852063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Autocompletado de textos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Image result for speech to text keyboard">
            <a:extLst>
              <a:ext uri="{FF2B5EF4-FFF2-40B4-BE49-F238E27FC236}">
                <a16:creationId xmlns:a16="http://schemas.microsoft.com/office/drawing/2014/main" id="{B425DA65-6C6F-486E-BBB3-73B6EA4B973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b="22041"/>
          <a:stretch/>
        </p:blipFill>
        <p:spPr bwMode="auto">
          <a:xfrm>
            <a:off x="4615814" y="4933518"/>
            <a:ext cx="2790825" cy="18192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F62E4-A416-4EF7-A586-F5E066C52E64}"/>
              </a:ext>
            </a:extLst>
          </p:cNvPr>
          <p:cNvSpPr/>
          <p:nvPr/>
        </p:nvSpPr>
        <p:spPr>
          <a:xfrm>
            <a:off x="4375746" y="4279414"/>
            <a:ext cx="3270960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Transformación de voz a texto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7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6EAFE-B8B5-4423-A6C7-6B7F1575F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856" y="222956"/>
            <a:ext cx="92216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4427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08854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13281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617708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022135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426562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830989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235416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ES" sz="32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Aplicaciones de ML</a:t>
            </a:r>
          </a:p>
        </p:txBody>
      </p:sp>
      <p:pic>
        <p:nvPicPr>
          <p:cNvPr id="10" name="Picture 9" descr="Image result for netflix recommender system">
            <a:extLst>
              <a:ext uri="{FF2B5EF4-FFF2-40B4-BE49-F238E27FC236}">
                <a16:creationId xmlns:a16="http://schemas.microsoft.com/office/drawing/2014/main" id="{FA4AB6CB-6563-41EC-85A9-4A5737D164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97" y="1896357"/>
            <a:ext cx="5484495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7A1FA8-4DCB-42D1-8604-CA68560298CF}"/>
              </a:ext>
            </a:extLst>
          </p:cNvPr>
          <p:cNvSpPr/>
          <p:nvPr/>
        </p:nvSpPr>
        <p:spPr>
          <a:xfrm>
            <a:off x="1916116" y="1352000"/>
            <a:ext cx="3595856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Recomendaciones de contenidos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611435-9858-431A-9BA6-C404F421DAAF}"/>
              </a:ext>
            </a:extLst>
          </p:cNvPr>
          <p:cNvSpPr/>
          <p:nvPr/>
        </p:nvSpPr>
        <p:spPr>
          <a:xfrm>
            <a:off x="9070548" y="1351999"/>
            <a:ext cx="1095172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Robótica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Image result for boston dynamics atlas">
            <a:extLst>
              <a:ext uri="{FF2B5EF4-FFF2-40B4-BE49-F238E27FC236}">
                <a16:creationId xmlns:a16="http://schemas.microsoft.com/office/drawing/2014/main" id="{A4B43622-5B7B-47AC-B394-6D2AA93EAB4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134" y="1808534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76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6EAFE-B8B5-4423-A6C7-6B7F1575F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856" y="222956"/>
            <a:ext cx="92216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4427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08854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13281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617708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022135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426562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830989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235416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ES" sz="32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Aplicaciones de ML</a:t>
            </a:r>
          </a:p>
        </p:txBody>
      </p:sp>
      <p:pic>
        <p:nvPicPr>
          <p:cNvPr id="10" name="Picture 9" descr="Image result for machine learning medicine">
            <a:extLst>
              <a:ext uri="{FF2B5EF4-FFF2-40B4-BE49-F238E27FC236}">
                <a16:creationId xmlns:a16="http://schemas.microsoft.com/office/drawing/2014/main" id="{6E5489A1-D7B5-4FAC-BB1F-6440BD5198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55" y="1882528"/>
            <a:ext cx="3733800" cy="26504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6F5637-9837-46BC-BBB2-E9A022118B2B}"/>
              </a:ext>
            </a:extLst>
          </p:cNvPr>
          <p:cNvSpPr/>
          <p:nvPr/>
        </p:nvSpPr>
        <p:spPr>
          <a:xfrm>
            <a:off x="978136" y="1278799"/>
            <a:ext cx="2198038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Diagnóstico médico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Image result for machine learning video games doom">
            <a:extLst>
              <a:ext uri="{FF2B5EF4-FFF2-40B4-BE49-F238E27FC236}">
                <a16:creationId xmlns:a16="http://schemas.microsoft.com/office/drawing/2014/main" id="{F3A91352-8EBB-4759-97A5-C7BDBB9E31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28" y="1882528"/>
            <a:ext cx="4486910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06B29C-F586-4616-BE2C-1380832BA117}"/>
              </a:ext>
            </a:extLst>
          </p:cNvPr>
          <p:cNvSpPr/>
          <p:nvPr/>
        </p:nvSpPr>
        <p:spPr>
          <a:xfrm>
            <a:off x="5879444" y="1278798"/>
            <a:ext cx="1450077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Videojuegos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Image result for Siri">
            <a:extLst>
              <a:ext uri="{FF2B5EF4-FFF2-40B4-BE49-F238E27FC236}">
                <a16:creationId xmlns:a16="http://schemas.microsoft.com/office/drawing/2014/main" id="{E39754AD-4D3B-458D-BFE6-32D8BAFA514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911" y="2063115"/>
            <a:ext cx="2865614" cy="21927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E225BD-E11F-49F5-B69F-139ECCD7F618}"/>
              </a:ext>
            </a:extLst>
          </p:cNvPr>
          <p:cNvSpPr/>
          <p:nvPr/>
        </p:nvSpPr>
        <p:spPr>
          <a:xfrm>
            <a:off x="9611523" y="1425993"/>
            <a:ext cx="2172390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Asistentes virtuales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5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6EAFE-B8B5-4423-A6C7-6B7F1575F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856" y="222956"/>
            <a:ext cx="92216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4427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08854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13281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617708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022135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426562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830989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235416" algn="l" defTabSz="2808854" rtl="0" eaLnBrk="1" latinLnBrk="0" hangingPunct="1"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ES" sz="32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Aplicaciones de ML</a:t>
            </a:r>
          </a:p>
        </p:txBody>
      </p:sp>
      <p:pic>
        <p:nvPicPr>
          <p:cNvPr id="15" name="Picture 14" descr="Image result for Google search engine">
            <a:extLst>
              <a:ext uri="{FF2B5EF4-FFF2-40B4-BE49-F238E27FC236}">
                <a16:creationId xmlns:a16="http://schemas.microsoft.com/office/drawing/2014/main" id="{B46F4C96-DE3A-4ACD-8180-74BF30468B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" y="2009916"/>
            <a:ext cx="4791075" cy="2409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EDD245-817A-4F29-A813-CA6275883E9E}"/>
              </a:ext>
            </a:extLst>
          </p:cNvPr>
          <p:cNvSpPr/>
          <p:nvPr/>
        </p:nvSpPr>
        <p:spPr>
          <a:xfrm>
            <a:off x="777052" y="1349356"/>
            <a:ext cx="4429418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Sistemas de recuperación de información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Image result for spam filtering">
            <a:extLst>
              <a:ext uri="{FF2B5EF4-FFF2-40B4-BE49-F238E27FC236}">
                <a16:creationId xmlns:a16="http://schemas.microsoft.com/office/drawing/2014/main" id="{028FEE02-5AF7-44E7-BAE5-1EE5A87B40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06" y="2263599"/>
            <a:ext cx="36195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23EB4D-B376-4C64-AF93-6072338FBF39}"/>
              </a:ext>
            </a:extLst>
          </p:cNvPr>
          <p:cNvSpPr/>
          <p:nvPr/>
        </p:nvSpPr>
        <p:spPr>
          <a:xfrm>
            <a:off x="7617632" y="1371204"/>
            <a:ext cx="2736647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Filtrado de correos spam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78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212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Open Sans Extrabold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ALBERTO BARBADO GONZALEZ</dc:creator>
  <cp:lastModifiedBy>ALBERTO BARBADO GONZALEZ</cp:lastModifiedBy>
  <cp:revision>4</cp:revision>
  <dcterms:created xsi:type="dcterms:W3CDTF">2018-11-05T19:21:46Z</dcterms:created>
  <dcterms:modified xsi:type="dcterms:W3CDTF">2018-11-05T20:15:58Z</dcterms:modified>
</cp:coreProperties>
</file>